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9B3D0-C15E-43BC-A310-B58BE004A801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6BB41-7197-4994-A96C-BE2BB97104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155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6BB41-7197-4994-A96C-BE2BB971043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89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6BB41-7197-4994-A96C-BE2BB971043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10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31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916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4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214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25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83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26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20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701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274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4990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220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7569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62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945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191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8AE41-6ECD-4C60-8624-108EE25CCF0C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6C74209-27BF-4AB3-912C-B5C95DA7ED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1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872719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chemeClr val="accent5">
                    <a:lumMod val="50000"/>
                  </a:schemeClr>
                </a:solidFill>
              </a:rPr>
              <a:t>Кәсіпорынның айналым қаражаттары</a:t>
            </a:r>
            <a:endParaRPr lang="ru-RU" sz="8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1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0252"/>
            <a:ext cx="10515600" cy="5876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800" b="1" i="1" u="sng" dirty="0" smtClean="0">
                <a:solidFill>
                  <a:schemeClr val="accent5">
                    <a:lumMod val="50000"/>
                  </a:schemeClr>
                </a:solidFill>
              </a:rPr>
              <a:t>Айналым қаражаттары</a:t>
            </a:r>
            <a:r>
              <a:rPr lang="kk-KZ" sz="4800" dirty="0" smtClean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kk-KZ" sz="4800" dirty="0" smtClean="0"/>
              <a:t>өндірістік</a:t>
            </a:r>
            <a:r>
              <a:rPr lang="kk-KZ" sz="4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kk-KZ" sz="4800" dirty="0" smtClean="0"/>
              <a:t>айналым қорларын құру, пайдалану және үздіксіз өндірістік процесстер мен өнімді өткізуді қамтамасыз ету үшін қажетті ақшалай қаражаттардың жиынтығы.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236543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528" y="382138"/>
            <a:ext cx="10912522" cy="6059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dirty="0" smtClean="0"/>
              <a:t>Айналым қаражаттары өндірістік процесске бірнеше рет қатысатын негізгі қорлардан айырмашылығы мынада:</a:t>
            </a:r>
          </a:p>
          <a:p>
            <a:pPr marL="0" indent="0">
              <a:buNone/>
            </a:pPr>
            <a:r>
              <a:rPr lang="kk-KZ" b="1" dirty="0" smtClean="0">
                <a:solidFill>
                  <a:schemeClr val="accent5">
                    <a:lumMod val="50000"/>
                  </a:schemeClr>
                </a:solidFill>
              </a:rPr>
              <a:t>Ол жеке бір ғана өндірістік кезеңге қызмет етеді және өндірістік тұтыну тәсіліне тәуелсіз өзінің құнын тікелей дайын өнімге апарады</a:t>
            </a:r>
            <a:r>
              <a:rPr lang="kk-KZ" b="1" dirty="0" smtClean="0"/>
              <a:t>.</a:t>
            </a:r>
          </a:p>
          <a:p>
            <a:pPr marL="0" indent="0">
              <a:buNone/>
            </a:pPr>
            <a:r>
              <a:rPr lang="kk-KZ" dirty="0"/>
              <a:t> </a:t>
            </a:r>
            <a:endParaRPr lang="kk-KZ" dirty="0" smtClean="0"/>
          </a:p>
          <a:p>
            <a:pPr marL="0" indent="0">
              <a:buNone/>
            </a:pPr>
            <a:r>
              <a:rPr lang="kk-KZ" dirty="0" smtClean="0"/>
              <a:t>Материалдық салаларының айналым қаражаттарының айналысы </a:t>
            </a:r>
            <a:r>
              <a:rPr lang="kk-KZ" sz="3200" b="1" dirty="0" smtClean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kk-KZ" sz="3200" b="1" dirty="0" smtClean="0"/>
              <a:t> </a:t>
            </a:r>
            <a:r>
              <a:rPr lang="kk-KZ" dirty="0" smtClean="0"/>
              <a:t>сатыдан тұрады:</a:t>
            </a:r>
          </a:p>
          <a:p>
            <a:pPr marL="0" indent="0">
              <a:buNone/>
            </a:pPr>
            <a:r>
              <a:rPr lang="kk-KZ" dirty="0" smtClean="0">
                <a:solidFill>
                  <a:schemeClr val="accent5">
                    <a:lumMod val="50000"/>
                  </a:schemeClr>
                </a:solidFill>
              </a:rPr>
              <a:t>1.Ақшалық</a:t>
            </a:r>
          </a:p>
          <a:p>
            <a:pPr marL="0" indent="0">
              <a:buNone/>
            </a:pPr>
            <a:r>
              <a:rPr lang="kk-KZ" dirty="0">
                <a:solidFill>
                  <a:schemeClr val="accent5">
                    <a:lumMod val="50000"/>
                  </a:schemeClr>
                </a:solidFill>
              </a:rPr>
              <a:t>2.Өндірушілік                                 </a:t>
            </a:r>
            <a:r>
              <a:rPr lang="kk-KZ" sz="5400" b="1" i="1" u="sng" dirty="0">
                <a:solidFill>
                  <a:schemeClr val="accent5">
                    <a:lumMod val="50000"/>
                  </a:schemeClr>
                </a:solidFill>
              </a:rPr>
              <a:t>Д-Т-П-Т</a:t>
            </a:r>
            <a:r>
              <a:rPr lang="en-GB" sz="5400" b="1" i="1" u="sng" dirty="0">
                <a:solidFill>
                  <a:schemeClr val="accent5">
                    <a:lumMod val="50000"/>
                  </a:schemeClr>
                </a:solidFill>
              </a:rPr>
              <a:t>’-</a:t>
            </a:r>
            <a:r>
              <a:rPr lang="kk-KZ" sz="5400" b="1" i="1" u="sng" dirty="0" smtClean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en-GB" b="1" i="1" u="sng" dirty="0" smtClean="0">
                <a:solidFill>
                  <a:schemeClr val="accent5">
                    <a:lumMod val="50000"/>
                  </a:schemeClr>
                </a:solidFill>
              </a:rPr>
              <a:t>’</a:t>
            </a:r>
            <a:endParaRPr lang="ru-RU" b="1" i="1" u="sng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kk-KZ" b="1" i="1" u="sng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kk-KZ" dirty="0" smtClean="0">
                <a:solidFill>
                  <a:schemeClr val="accent5">
                    <a:lumMod val="50000"/>
                  </a:schemeClr>
                </a:solidFill>
              </a:rPr>
              <a:t>3.Тауарлық </a:t>
            </a:r>
          </a:p>
        </p:txBody>
      </p:sp>
    </p:spTree>
    <p:extLst>
      <p:ext uri="{BB962C8B-B14F-4D97-AF65-F5344CB8AC3E}">
        <p14:creationId xmlns:p14="http://schemas.microsoft.com/office/powerpoint/2010/main" val="4180329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6000" b="1" dirty="0" smtClean="0">
                <a:solidFill>
                  <a:schemeClr val="accent5">
                    <a:lumMod val="50000"/>
                  </a:schemeClr>
                </a:solidFill>
              </a:rPr>
              <a:t>Айналым қорлары</a:t>
            </a:r>
            <a:endParaRPr lang="ru-RU" sz="6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r>
              <a:rPr lang="kk-KZ" sz="4800" b="1" i="1" u="sng" dirty="0" smtClean="0"/>
              <a:t>запастар(өндірістік қорлар)</a:t>
            </a:r>
          </a:p>
          <a:p>
            <a:endParaRPr lang="kk-KZ" sz="4800" b="1" i="1" u="sng" dirty="0" smtClean="0"/>
          </a:p>
          <a:p>
            <a:r>
              <a:rPr lang="kk-KZ" sz="4800" b="1" i="1" u="sng" dirty="0" smtClean="0"/>
              <a:t>Аяқталмаған қорлар</a:t>
            </a:r>
          </a:p>
          <a:p>
            <a:endParaRPr lang="kk-KZ" sz="4800" b="1" i="1" u="sng" dirty="0" smtClean="0"/>
          </a:p>
          <a:p>
            <a:r>
              <a:rPr lang="kk-KZ" sz="4800" b="1" i="1" u="sng" dirty="0" smtClean="0"/>
              <a:t>Болашақ мерзім шығындары</a:t>
            </a:r>
            <a:endParaRPr lang="ru-RU" sz="4800" b="1" i="1" u="sng" dirty="0"/>
          </a:p>
        </p:txBody>
      </p:sp>
    </p:spTree>
    <p:extLst>
      <p:ext uri="{BB962C8B-B14F-4D97-AF65-F5344CB8AC3E}">
        <p14:creationId xmlns:p14="http://schemas.microsoft.com/office/powerpoint/2010/main" val="100087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535" y="109182"/>
            <a:ext cx="11982734" cy="6974006"/>
          </a:xfrm>
        </p:spPr>
        <p:txBody>
          <a:bodyPr>
            <a:noAutofit/>
          </a:bodyPr>
          <a:lstStyle/>
          <a:p>
            <a:r>
              <a:rPr lang="kk-KZ" sz="3600" b="1" i="1" u="sng" dirty="0" smtClean="0">
                <a:solidFill>
                  <a:schemeClr val="accent5">
                    <a:lumMod val="50000"/>
                  </a:schemeClr>
                </a:solidFill>
              </a:rPr>
              <a:t>Өндірістік қорлар</a:t>
            </a:r>
            <a:r>
              <a:rPr lang="kk-KZ" sz="3600" dirty="0" smtClean="0"/>
              <a:t>-өндірістік процессті жүргізу үшін дайындалатын еңбек заттары (шикізаттар, негізгі және көмекші материалдар, жартылай фабрикаттар, отын, жөндеуге арналған қосалқы материалдар).</a:t>
            </a:r>
          </a:p>
          <a:p>
            <a:endParaRPr lang="kk-KZ" sz="3600" dirty="0" smtClean="0"/>
          </a:p>
          <a:p>
            <a:r>
              <a:rPr lang="kk-KZ" sz="3600" b="1" i="1" u="sng" dirty="0" smtClean="0">
                <a:solidFill>
                  <a:schemeClr val="accent5">
                    <a:lumMod val="50000"/>
                  </a:schemeClr>
                </a:solidFill>
              </a:rPr>
              <a:t>Аяқталмаған өндіріс </a:t>
            </a:r>
            <a:r>
              <a:rPr lang="kk-KZ" sz="3600" dirty="0" smtClean="0"/>
              <a:t>кәсіпорынның негізгі қызметі бойынша аяқталмаған өнім (өңделу сатысындағы еңбек заттары).</a:t>
            </a:r>
          </a:p>
          <a:p>
            <a:pPr marL="0" indent="0">
              <a:buNone/>
            </a:pPr>
            <a:endParaRPr lang="kk-KZ" sz="3600" dirty="0" smtClean="0"/>
          </a:p>
          <a:p>
            <a:r>
              <a:rPr lang="kk-KZ" sz="3600" b="1" i="1" u="sng" dirty="0" smtClean="0">
                <a:solidFill>
                  <a:schemeClr val="accent5">
                    <a:lumMod val="50000"/>
                  </a:schemeClr>
                </a:solidFill>
              </a:rPr>
              <a:t>Болашақ мерзім шығындары- </a:t>
            </a:r>
            <a:r>
              <a:rPr lang="kk-KZ" sz="3600" dirty="0" smtClean="0"/>
              <a:t>осы кезеңде шығындарға жатқан, бірақ болашақ мерзімнің өніміне жататын өнімдерді өндіріске дайындау мен игеруге кеткен шығындар.</a:t>
            </a:r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2103310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830" y="177421"/>
            <a:ext cx="11723427" cy="6387152"/>
          </a:xfrm>
        </p:spPr>
        <p:txBody>
          <a:bodyPr/>
          <a:lstStyle/>
          <a:p>
            <a:pPr algn="ctr"/>
            <a:endParaRPr lang="kk-KZ" dirty="0"/>
          </a:p>
          <a:p>
            <a:pPr marL="0" indent="0" algn="ctr">
              <a:buNone/>
            </a:pPr>
            <a:r>
              <a:rPr lang="kk-KZ" sz="3600" b="1" i="1" u="sng" dirty="0" smtClean="0">
                <a:solidFill>
                  <a:schemeClr val="accent5">
                    <a:lumMod val="50000"/>
                  </a:schemeClr>
                </a:solidFill>
              </a:rPr>
              <a:t>Айналым қорлары келесі элементтерден тұрады:</a:t>
            </a:r>
          </a:p>
          <a:p>
            <a:pPr marL="0" indent="0" algn="ctr">
              <a:buNone/>
            </a:pPr>
            <a:endParaRPr lang="kk-KZ" b="1" i="1" u="sng" dirty="0" smtClean="0"/>
          </a:p>
          <a:p>
            <a:pPr marL="514350" indent="-514350">
              <a:buAutoNum type="arabicPeriod"/>
            </a:pPr>
            <a:r>
              <a:rPr lang="kk-KZ" sz="4400" b="1" dirty="0" smtClean="0"/>
              <a:t>Қоймадағы дайын өнімдер</a:t>
            </a:r>
          </a:p>
          <a:p>
            <a:pPr marL="514350" indent="-514350">
              <a:buAutoNum type="arabicPeriod"/>
            </a:pPr>
            <a:r>
              <a:rPr lang="kk-KZ" sz="4400" b="1" dirty="0" smtClean="0"/>
              <a:t>Жолдағы тауарлар</a:t>
            </a:r>
          </a:p>
          <a:p>
            <a:pPr marL="514350" indent="-514350">
              <a:buAutoNum type="arabicPeriod"/>
            </a:pPr>
            <a:r>
              <a:rPr lang="kk-KZ" sz="4400" b="1" dirty="0" smtClean="0"/>
              <a:t>Ақша қаражаттары</a:t>
            </a:r>
          </a:p>
          <a:p>
            <a:pPr marL="514350" indent="-514350">
              <a:buAutoNum type="arabicPeriod"/>
            </a:pPr>
            <a:r>
              <a:rPr lang="kk-KZ" sz="4400" b="1" dirty="0" smtClean="0"/>
              <a:t>(Дебиторлық-кредиторлық қарыздар)</a:t>
            </a:r>
          </a:p>
          <a:p>
            <a:pPr marL="0" indent="0">
              <a:buNone/>
            </a:pPr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452722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376" y="477672"/>
            <a:ext cx="11095630" cy="5581933"/>
          </a:xfrm>
        </p:spPr>
        <p:txBody>
          <a:bodyPr/>
          <a:lstStyle/>
          <a:p>
            <a:pPr algn="ctr"/>
            <a:r>
              <a:rPr lang="kk-KZ" sz="4400" dirty="0" smtClean="0">
                <a:solidFill>
                  <a:schemeClr val="accent5">
                    <a:lumMod val="50000"/>
                  </a:schemeClr>
                </a:solidFill>
              </a:rPr>
              <a:t>Айналым қаражаттары жасалу көздеріне байланысты екіге бөлінеді:</a:t>
            </a:r>
          </a:p>
          <a:p>
            <a:pPr marL="0" indent="0" algn="ctr">
              <a:buNone/>
            </a:pPr>
            <a:endParaRPr lang="kk-KZ" sz="3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kk-KZ" sz="6000" dirty="0" smtClean="0"/>
              <a:t>Меншікті</a:t>
            </a:r>
          </a:p>
          <a:p>
            <a:pPr marL="514350" indent="-514350">
              <a:buAutoNum type="arabicPeriod"/>
            </a:pPr>
            <a:r>
              <a:rPr lang="kk-KZ" sz="6000" dirty="0" smtClean="0"/>
              <a:t>Несиелік 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669143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77" y="122830"/>
            <a:ext cx="11928143" cy="6735170"/>
          </a:xfrm>
        </p:spPr>
        <p:txBody>
          <a:bodyPr>
            <a:normAutofit fontScale="92500" lnSpcReduction="10000"/>
          </a:bodyPr>
          <a:lstStyle/>
          <a:p>
            <a:r>
              <a:rPr lang="kk-KZ" sz="3600" b="1" i="1" u="sng" dirty="0" smtClean="0">
                <a:solidFill>
                  <a:schemeClr val="accent5">
                    <a:lumMod val="50000"/>
                  </a:schemeClr>
                </a:solidFill>
              </a:rPr>
              <a:t>Меншікті айналым қаражаттары </a:t>
            </a:r>
            <a:r>
              <a:rPr lang="kk-KZ" sz="3600" dirty="0" smtClean="0"/>
              <a:t>авансталған капиталдың бөлігі және ол кәсіпорынның жарғылық қорына кіреді. </a:t>
            </a:r>
          </a:p>
          <a:p>
            <a:r>
              <a:rPr lang="kk-KZ" sz="3600" dirty="0" smtClean="0"/>
              <a:t>Маусымдық запастарды құру, уақытша қаржылық тапшылықтарды жеңу үшін кәсіпорын банк несиелік қаражаттармен қамтамасыз етіледі. Бұл </a:t>
            </a:r>
            <a:r>
              <a:rPr lang="kk-KZ" sz="3600" b="1" i="1" u="sng" dirty="0" smtClean="0">
                <a:solidFill>
                  <a:schemeClr val="accent5">
                    <a:lumMod val="50000"/>
                  </a:schemeClr>
                </a:solidFill>
              </a:rPr>
              <a:t>несиелік айналым қаражаттары </a:t>
            </a:r>
            <a:r>
              <a:rPr lang="kk-KZ" sz="3600" dirty="0" smtClean="0"/>
              <a:t>болып табылады.</a:t>
            </a:r>
          </a:p>
          <a:p>
            <a:endParaRPr lang="kk-KZ" sz="3600" dirty="0" smtClean="0"/>
          </a:p>
          <a:p>
            <a:r>
              <a:rPr lang="kk-KZ" sz="3600" dirty="0" smtClean="0"/>
              <a:t>Айналым қаражаттары, сонымен қатар, </a:t>
            </a:r>
            <a:r>
              <a:rPr lang="kk-KZ" sz="3600" b="1" i="1" u="sng" dirty="0" smtClean="0">
                <a:solidFill>
                  <a:schemeClr val="accent5">
                    <a:lumMod val="50000"/>
                  </a:schemeClr>
                </a:solidFill>
              </a:rPr>
              <a:t>нормаланатын және нормаланбайтын</a:t>
            </a:r>
            <a:r>
              <a:rPr lang="kk-KZ" sz="3600" dirty="0" smtClean="0"/>
              <a:t> болып бөлінеді.</a:t>
            </a:r>
          </a:p>
          <a:p>
            <a:endParaRPr lang="kk-KZ" sz="3600" dirty="0" smtClean="0"/>
          </a:p>
          <a:p>
            <a:r>
              <a:rPr lang="kk-KZ" sz="3600" dirty="0" smtClean="0"/>
              <a:t>Айналым қаражаттарының ішінде тек </a:t>
            </a:r>
            <a:r>
              <a:rPr lang="kk-KZ" sz="3600" b="1" i="1" u="sng" dirty="0" smtClean="0">
                <a:solidFill>
                  <a:schemeClr val="accent5">
                    <a:lumMod val="50000"/>
                  </a:schemeClr>
                </a:solidFill>
              </a:rPr>
              <a:t>айналым қоры </a:t>
            </a:r>
            <a:r>
              <a:rPr lang="kk-KZ" sz="3600" dirty="0" smtClean="0"/>
              <a:t>ғана нормаланады.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94785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45" y="218364"/>
            <a:ext cx="11477767" cy="6277969"/>
          </a:xfrm>
        </p:spPr>
        <p:txBody>
          <a:bodyPr/>
          <a:lstStyle/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r>
              <a:rPr lang="kk-KZ" sz="4800" b="1" i="1" u="sng" dirty="0" smtClean="0">
                <a:solidFill>
                  <a:schemeClr val="accent5">
                    <a:lumMod val="50000"/>
                  </a:schemeClr>
                </a:solidFill>
              </a:rPr>
              <a:t>Айналым қаражаттарының меншікті нормативі</a:t>
            </a:r>
            <a:r>
              <a:rPr lang="kk-KZ" sz="4800" dirty="0" smtClean="0"/>
              <a:t>-бұл өндіріс қызметінің үздіксіз орындалуын қамтамасыз ететін тұрақты ең төменгі айналым қорларын құруға жеткілікті болатны кәсіпорынның ақша қоры.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08334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048213"/>
          </a:xfrm>
        </p:spPr>
        <p:txBody>
          <a:bodyPr>
            <a:normAutofit/>
          </a:bodyPr>
          <a:lstStyle/>
          <a:p>
            <a:pPr algn="ctr"/>
            <a:r>
              <a:rPr lang="kk-KZ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Негізгі </a:t>
            </a:r>
            <a:r>
              <a:rPr lang="kk-KZ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 қосалқы материалдар, жартылай фабрикаттар бойынша айналым қаражаттарының нормативі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6036" y="2413338"/>
            <a:ext cx="1087726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kk-KZ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kk-KZ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kk-KZ" sz="3600" b="1" baseline="-25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</a:t>
            </a:r>
            <a:r>
              <a:rPr lang="en-GB" sz="3600" b="1" baseline="-250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=H</a:t>
            </a:r>
            <a:r>
              <a:rPr lang="ru-RU" sz="3600" b="1" baseline="-25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en-US" sz="3600" b="1" baseline="-250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3600" b="1" baseline="-250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kk-KZ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en-GB" sz="3600" b="1" baseline="-250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endParaRPr lang="kk-KZ" sz="36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kk-KZ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{H</a:t>
            </a:r>
            <a:r>
              <a:rPr lang="kk-KZ" sz="28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зi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}-айналым </a:t>
            </a: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қаражаттарының 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ішкі элементтерінің запас нормасы</a:t>
            </a: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{M</a:t>
            </a:r>
            <a:r>
              <a:rPr lang="kk-KZ" sz="28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}- </a:t>
            </a:r>
            <a:r>
              <a:rPr lang="kk-KZ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кезеңіндегі </a:t>
            </a:r>
            <a:r>
              <a:rPr lang="kk-KZ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түрлі бағадағы </a:t>
            </a: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материалдардың 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ақша түріндегі шығыны</a:t>
            </a: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{Д</a:t>
            </a:r>
            <a:r>
              <a:rPr lang="kk-KZ" sz="28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}-</a:t>
            </a:r>
            <a:r>
              <a:rPr lang="kk-KZ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kk-KZ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кезеңіндегі </a:t>
            </a: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күнтізбелік 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күндер саны</a:t>
            </a: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03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Дайын өнім қаражаттарының нормативі</a:t>
            </a:r>
            <a:endParaRPr lang="ru-RU" b="1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660" y="1825625"/>
            <a:ext cx="11655188" cy="47662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kk-KZ" sz="5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kk-KZ" sz="5400" b="1" dirty="0" smtClean="0">
                <a:solidFill>
                  <a:schemeClr val="accent5">
                    <a:lumMod val="50000"/>
                  </a:schemeClr>
                </a:solidFill>
              </a:rPr>
              <a:t>Н</a:t>
            </a:r>
            <a:r>
              <a:rPr lang="kk-KZ" sz="5400" b="1" baseline="-25000" dirty="0" smtClean="0">
                <a:solidFill>
                  <a:schemeClr val="accent5">
                    <a:lumMod val="50000"/>
                  </a:schemeClr>
                </a:solidFill>
              </a:rPr>
              <a:t>ос </a:t>
            </a:r>
            <a:r>
              <a:rPr lang="kk-KZ" sz="5400" b="1" baseline="-25000" dirty="0">
                <a:solidFill>
                  <a:schemeClr val="accent5">
                    <a:lumMod val="50000"/>
                  </a:schemeClr>
                </a:solidFill>
              </a:rPr>
              <a:t>гп</a:t>
            </a:r>
            <a:r>
              <a:rPr lang="kk-KZ" sz="5400" b="1" dirty="0">
                <a:solidFill>
                  <a:schemeClr val="accent5">
                    <a:lumMod val="50000"/>
                  </a:schemeClr>
                </a:solidFill>
              </a:rPr>
              <a:t>=С</a:t>
            </a:r>
            <a:r>
              <a:rPr lang="kk-KZ" sz="5400" b="1" baseline="-25000" dirty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kk-KZ" sz="5400" b="1" dirty="0">
                <a:solidFill>
                  <a:schemeClr val="accent5">
                    <a:lumMod val="50000"/>
                  </a:schemeClr>
                </a:solidFill>
              </a:rPr>
              <a:t>*Н</a:t>
            </a:r>
            <a:r>
              <a:rPr lang="kk-KZ" sz="5400" b="1" baseline="-25000" dirty="0">
                <a:solidFill>
                  <a:schemeClr val="accent5">
                    <a:lumMod val="50000"/>
                  </a:schemeClr>
                </a:solidFill>
              </a:rPr>
              <a:t>гп</a:t>
            </a:r>
            <a:r>
              <a:rPr lang="kk-KZ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kk-KZ" sz="5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kk-KZ" sz="4000" dirty="0" smtClean="0"/>
          </a:p>
          <a:p>
            <a:pPr marL="0" indent="0">
              <a:buNone/>
            </a:pPr>
            <a:r>
              <a:rPr lang="kk-KZ" sz="4000" dirty="0" smtClean="0"/>
              <a:t> С</a:t>
            </a:r>
            <a:r>
              <a:rPr lang="kk-KZ" sz="4000" baseline="-25000" dirty="0" smtClean="0"/>
              <a:t>д </a:t>
            </a:r>
            <a:r>
              <a:rPr lang="kk-KZ" sz="4000" dirty="0"/>
              <a:t>– 1 күндік </a:t>
            </a:r>
            <a:r>
              <a:rPr lang="kk-KZ" sz="4000" dirty="0" smtClean="0"/>
              <a:t>шығарылым</a:t>
            </a:r>
          </a:p>
          <a:p>
            <a:pPr marL="0" indent="0">
              <a:buNone/>
            </a:pPr>
            <a:endParaRPr lang="ru-RU" sz="4000" dirty="0"/>
          </a:p>
          <a:p>
            <a:pPr marL="0" indent="0">
              <a:buNone/>
            </a:pPr>
            <a:r>
              <a:rPr lang="kk-KZ" sz="4000" dirty="0"/>
              <a:t>Н</a:t>
            </a:r>
            <a:r>
              <a:rPr lang="kk-KZ" sz="4000" baseline="-25000" dirty="0"/>
              <a:t>гп </a:t>
            </a:r>
            <a:r>
              <a:rPr lang="kk-KZ" sz="4000" dirty="0"/>
              <a:t>– дайын өнім айналым қар-ң нормасы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77010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137" y="436728"/>
            <a:ext cx="11327641" cy="125396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6000" dirty="0">
                <a:latin typeface="+mn-lt"/>
              </a:rPr>
              <a:t>Аяқталмаған өндірістегі айналым </a:t>
            </a:r>
            <a:r>
              <a:rPr lang="kk-KZ" sz="6000" dirty="0" smtClean="0">
                <a:latin typeface="+mn-lt"/>
              </a:rPr>
              <a:t>қаражаттарының </a:t>
            </a:r>
            <a:r>
              <a:rPr lang="kk-KZ" sz="6000" dirty="0">
                <a:latin typeface="+mn-lt"/>
              </a:rPr>
              <a:t>нормативі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60310"/>
            <a:ext cx="12192000" cy="539768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kk-KZ" sz="4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kk-KZ" sz="6500" b="1" dirty="0" smtClean="0">
                <a:solidFill>
                  <a:schemeClr val="accent5">
                    <a:lumMod val="50000"/>
                  </a:schemeClr>
                </a:solidFill>
              </a:rPr>
              <a:t>Н</a:t>
            </a:r>
            <a:r>
              <a:rPr lang="kk-KZ" sz="6500" b="1" baseline="-25000" dirty="0" smtClean="0">
                <a:solidFill>
                  <a:schemeClr val="accent5">
                    <a:lumMod val="50000"/>
                  </a:schemeClr>
                </a:solidFill>
              </a:rPr>
              <a:t>ос </a:t>
            </a:r>
            <a:r>
              <a:rPr lang="kk-KZ" sz="6500" b="1" baseline="-25000" dirty="0">
                <a:solidFill>
                  <a:schemeClr val="accent5">
                    <a:lumMod val="50000"/>
                  </a:schemeClr>
                </a:solidFill>
              </a:rPr>
              <a:t>нп</a:t>
            </a:r>
            <a:r>
              <a:rPr lang="kk-KZ" sz="6500" b="1" dirty="0">
                <a:solidFill>
                  <a:schemeClr val="accent5">
                    <a:lumMod val="50000"/>
                  </a:schemeClr>
                </a:solidFill>
              </a:rPr>
              <a:t>=C</a:t>
            </a:r>
            <a:r>
              <a:rPr lang="kk-KZ" sz="6500" b="1" baseline="-25000" dirty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kk-KZ" sz="6500" b="1" dirty="0">
                <a:solidFill>
                  <a:schemeClr val="accent5">
                    <a:lumMod val="50000"/>
                  </a:schemeClr>
                </a:solidFill>
              </a:rPr>
              <a:t>*Т</a:t>
            </a:r>
            <a:r>
              <a:rPr lang="kk-KZ" sz="6500" b="1" baseline="-25000" dirty="0">
                <a:solidFill>
                  <a:schemeClr val="accent5">
                    <a:lumMod val="50000"/>
                  </a:schemeClr>
                </a:solidFill>
              </a:rPr>
              <a:t>ц</a:t>
            </a:r>
            <a:r>
              <a:rPr lang="kk-KZ" sz="6500" b="1" dirty="0">
                <a:solidFill>
                  <a:schemeClr val="accent5">
                    <a:lumMod val="50000"/>
                  </a:schemeClr>
                </a:solidFill>
              </a:rPr>
              <a:t>*К</a:t>
            </a:r>
            <a:r>
              <a:rPr lang="kk-KZ" sz="6500" b="1" baseline="-25000" dirty="0">
                <a:solidFill>
                  <a:schemeClr val="accent5">
                    <a:lumMod val="50000"/>
                  </a:schemeClr>
                </a:solidFill>
              </a:rPr>
              <a:t>нз </a:t>
            </a:r>
            <a:endParaRPr lang="kk-KZ" sz="6500" b="1" baseline="-25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kk-KZ" sz="3600" baseline="-25000" dirty="0" smtClean="0"/>
          </a:p>
          <a:p>
            <a:r>
              <a:rPr lang="kk-KZ" sz="3600" b="1" dirty="0" smtClean="0">
                <a:solidFill>
                  <a:schemeClr val="accent5">
                    <a:lumMod val="50000"/>
                  </a:schemeClr>
                </a:solidFill>
              </a:rPr>
              <a:t>К</a:t>
            </a:r>
            <a:r>
              <a:rPr lang="kk-KZ" sz="3600" b="1" baseline="-25000" dirty="0" smtClean="0">
                <a:solidFill>
                  <a:schemeClr val="accent5">
                    <a:lumMod val="50000"/>
                  </a:schemeClr>
                </a:solidFill>
              </a:rPr>
              <a:t>нз </a:t>
            </a:r>
            <a:r>
              <a:rPr lang="kk-KZ" sz="3600" dirty="0"/>
              <a:t>=С</a:t>
            </a:r>
            <a:r>
              <a:rPr lang="kk-KZ" sz="3600" baseline="-25000" dirty="0"/>
              <a:t>м</a:t>
            </a:r>
            <a:r>
              <a:rPr lang="kk-KZ" sz="3600" dirty="0"/>
              <a:t>+0,5*С</a:t>
            </a:r>
            <a:r>
              <a:rPr lang="kk-KZ" sz="3600" baseline="-25000" dirty="0"/>
              <a:t>проч</a:t>
            </a:r>
            <a:r>
              <a:rPr lang="kk-KZ" sz="3600" dirty="0"/>
              <a:t>/∑С</a:t>
            </a:r>
            <a:r>
              <a:rPr lang="kk-KZ" sz="3600" baseline="-25000" dirty="0"/>
              <a:t>общ</a:t>
            </a:r>
            <a:endParaRPr lang="ru-RU" sz="3600" dirty="0"/>
          </a:p>
          <a:p>
            <a:r>
              <a:rPr lang="kk-KZ" sz="3600" b="1" dirty="0">
                <a:solidFill>
                  <a:schemeClr val="accent5">
                    <a:lumMod val="50000"/>
                  </a:schemeClr>
                </a:solidFill>
              </a:rPr>
              <a:t>C</a:t>
            </a:r>
            <a:r>
              <a:rPr lang="kk-KZ" sz="3600" b="1" baseline="-25000" dirty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kk-KZ" sz="3600" b="1" baseline="-25000" dirty="0"/>
              <a:t> </a:t>
            </a:r>
            <a:r>
              <a:rPr lang="kk-KZ" sz="3600" dirty="0"/>
              <a:t>– орташа күндік шығындар</a:t>
            </a:r>
            <a:endParaRPr lang="ru-RU" sz="3600" dirty="0"/>
          </a:p>
          <a:p>
            <a:r>
              <a:rPr lang="kk-KZ" sz="3600" b="1" dirty="0">
                <a:solidFill>
                  <a:schemeClr val="accent5">
                    <a:lumMod val="50000"/>
                  </a:schemeClr>
                </a:solidFill>
              </a:rPr>
              <a:t>Т</a:t>
            </a:r>
            <a:r>
              <a:rPr lang="kk-KZ" sz="3600" b="1" baseline="-25000" dirty="0">
                <a:solidFill>
                  <a:schemeClr val="accent5">
                    <a:lumMod val="50000"/>
                  </a:schemeClr>
                </a:solidFill>
              </a:rPr>
              <a:t>ц </a:t>
            </a:r>
            <a:r>
              <a:rPr lang="kk-KZ" sz="3600" dirty="0"/>
              <a:t>– өнім дайындаудағы өндіріс циклінің ұзақтығы</a:t>
            </a:r>
            <a:endParaRPr lang="ru-RU" sz="3600" dirty="0"/>
          </a:p>
          <a:p>
            <a:r>
              <a:rPr lang="kk-KZ" sz="3600" b="1" dirty="0">
                <a:solidFill>
                  <a:schemeClr val="accent5">
                    <a:lumMod val="50000"/>
                  </a:schemeClr>
                </a:solidFill>
              </a:rPr>
              <a:t>К</a:t>
            </a:r>
            <a:r>
              <a:rPr lang="kk-KZ" sz="3600" b="1" baseline="-25000" dirty="0">
                <a:solidFill>
                  <a:schemeClr val="accent5">
                    <a:lumMod val="50000"/>
                  </a:schemeClr>
                </a:solidFill>
              </a:rPr>
              <a:t>нз</a:t>
            </a:r>
            <a:r>
              <a:rPr lang="kk-KZ" sz="3600" baseline="-25000" dirty="0"/>
              <a:t> </a:t>
            </a:r>
            <a:r>
              <a:rPr lang="kk-KZ" sz="3600" dirty="0"/>
              <a:t>– шығынның өсу коэф-ті</a:t>
            </a:r>
            <a:endParaRPr lang="ru-RU" sz="3600" dirty="0"/>
          </a:p>
          <a:p>
            <a:r>
              <a:rPr lang="kk-KZ" sz="3600" b="1" dirty="0">
                <a:solidFill>
                  <a:schemeClr val="accent5">
                    <a:lumMod val="50000"/>
                  </a:schemeClr>
                </a:solidFill>
              </a:rPr>
              <a:t>С</a:t>
            </a:r>
            <a:r>
              <a:rPr lang="kk-KZ" sz="3600" b="1" baseline="-25000" dirty="0">
                <a:solidFill>
                  <a:schemeClr val="accent5">
                    <a:lumMod val="50000"/>
                  </a:schemeClr>
                </a:solidFill>
              </a:rPr>
              <a:t>м</a:t>
            </a:r>
            <a:r>
              <a:rPr lang="kk-KZ" sz="3600" baseline="-25000" dirty="0"/>
              <a:t> </a:t>
            </a:r>
            <a:r>
              <a:rPr lang="kk-KZ" sz="3600" dirty="0"/>
              <a:t>– материалдарға кеткен шығындар</a:t>
            </a:r>
            <a:endParaRPr lang="ru-RU" sz="3600" dirty="0"/>
          </a:p>
          <a:p>
            <a:r>
              <a:rPr lang="kk-KZ" sz="3600" b="1" dirty="0">
                <a:solidFill>
                  <a:schemeClr val="accent5">
                    <a:lumMod val="50000"/>
                  </a:schemeClr>
                </a:solidFill>
              </a:rPr>
              <a:t>С</a:t>
            </a:r>
            <a:r>
              <a:rPr lang="kk-KZ" sz="3600" b="1" baseline="-25000" dirty="0">
                <a:solidFill>
                  <a:schemeClr val="accent5">
                    <a:lumMod val="50000"/>
                  </a:schemeClr>
                </a:solidFill>
              </a:rPr>
              <a:t>проч</a:t>
            </a:r>
            <a:r>
              <a:rPr lang="kk-KZ" sz="3600" baseline="-25000" dirty="0"/>
              <a:t> </a:t>
            </a:r>
            <a:r>
              <a:rPr lang="kk-KZ" sz="3600" dirty="0"/>
              <a:t>– материалға кеткен шығындар</a:t>
            </a:r>
            <a:endParaRPr lang="ru-RU" sz="3600" dirty="0"/>
          </a:p>
          <a:p>
            <a:r>
              <a:rPr lang="kk-KZ" sz="3600" b="1" dirty="0">
                <a:solidFill>
                  <a:schemeClr val="accent5">
                    <a:lumMod val="50000"/>
                  </a:schemeClr>
                </a:solidFill>
              </a:rPr>
              <a:t>∑С</a:t>
            </a:r>
            <a:r>
              <a:rPr lang="kk-KZ" sz="3600" b="1" baseline="-25000" dirty="0">
                <a:solidFill>
                  <a:schemeClr val="accent5">
                    <a:lumMod val="50000"/>
                  </a:schemeClr>
                </a:solidFill>
              </a:rPr>
              <a:t>общ </a:t>
            </a:r>
            <a:r>
              <a:rPr lang="kk-KZ" sz="3600" dirty="0"/>
              <a:t>– бір өнім өндіруге кеткен жалпы шығындар</a:t>
            </a:r>
            <a:endParaRPr lang="ru-RU" sz="36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3583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955" y="163773"/>
            <a:ext cx="11423175" cy="1526915"/>
          </a:xfrm>
        </p:spPr>
        <p:txBody>
          <a:bodyPr>
            <a:normAutofit fontScale="90000"/>
          </a:bodyPr>
          <a:lstStyle/>
          <a:p>
            <a:pPr algn="ctr"/>
            <a:r>
              <a:rPr lang="kk-KZ" sz="5300" b="1" dirty="0">
                <a:solidFill>
                  <a:schemeClr val="accent5">
                    <a:lumMod val="50000"/>
                  </a:schemeClr>
                </a:solidFill>
              </a:rPr>
              <a:t>Болашақ мерзім шығындарының </a:t>
            </a:r>
            <a:r>
              <a:rPr lang="kk-KZ" sz="5300" b="1" dirty="0" smtClean="0">
                <a:solidFill>
                  <a:schemeClr val="accent5">
                    <a:lumMod val="50000"/>
                  </a:schemeClr>
                </a:solidFill>
              </a:rPr>
              <a:t>айналым қаражаттарының </a:t>
            </a:r>
            <a:r>
              <a:rPr lang="kk-KZ" sz="5300" b="1" dirty="0">
                <a:solidFill>
                  <a:schemeClr val="accent5">
                    <a:lumMod val="50000"/>
                  </a:schemeClr>
                </a:solidFill>
              </a:rPr>
              <a:t>нормативі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65278"/>
            <a:ext cx="12192000" cy="4892722"/>
          </a:xfrm>
        </p:spPr>
        <p:txBody>
          <a:bodyPr>
            <a:normAutofit fontScale="47500" lnSpcReduction="20000"/>
          </a:bodyPr>
          <a:lstStyle/>
          <a:p>
            <a:pPr algn="ctr"/>
            <a:endParaRPr lang="kk-KZ" sz="3900" dirty="0" smtClean="0"/>
          </a:p>
          <a:p>
            <a:pPr algn="ctr"/>
            <a:r>
              <a:rPr lang="kk-KZ" sz="9800" b="1" dirty="0" smtClean="0">
                <a:solidFill>
                  <a:schemeClr val="accent5">
                    <a:lumMod val="50000"/>
                  </a:schemeClr>
                </a:solidFill>
              </a:rPr>
              <a:t>Н</a:t>
            </a:r>
            <a:r>
              <a:rPr lang="kk-KZ" sz="9800" b="1" baseline="-25000" dirty="0" smtClean="0">
                <a:solidFill>
                  <a:schemeClr val="accent5">
                    <a:lumMod val="50000"/>
                  </a:schemeClr>
                </a:solidFill>
              </a:rPr>
              <a:t>ос </a:t>
            </a:r>
            <a:r>
              <a:rPr lang="kk-KZ" sz="9800" b="1" baseline="-25000" dirty="0">
                <a:solidFill>
                  <a:schemeClr val="accent5">
                    <a:lumMod val="50000"/>
                  </a:schemeClr>
                </a:solidFill>
              </a:rPr>
              <a:t>р.б.п </a:t>
            </a:r>
            <a:r>
              <a:rPr lang="kk-KZ" sz="9800" b="1" dirty="0">
                <a:solidFill>
                  <a:schemeClr val="accent5">
                    <a:lumMod val="50000"/>
                  </a:schemeClr>
                </a:solidFill>
              </a:rPr>
              <a:t>= Р</a:t>
            </a:r>
            <a:r>
              <a:rPr lang="kk-KZ" sz="9800" b="1" baseline="-25000" dirty="0">
                <a:solidFill>
                  <a:schemeClr val="accent5">
                    <a:lumMod val="50000"/>
                  </a:schemeClr>
                </a:solidFill>
              </a:rPr>
              <a:t>н </a:t>
            </a:r>
            <a:r>
              <a:rPr lang="kk-KZ" sz="9800" b="1" dirty="0">
                <a:solidFill>
                  <a:schemeClr val="accent5">
                    <a:lumMod val="50000"/>
                  </a:schemeClr>
                </a:solidFill>
              </a:rPr>
              <a:t>+ Р</a:t>
            </a:r>
            <a:r>
              <a:rPr lang="kk-KZ" sz="9800" b="1" baseline="-25000" dirty="0">
                <a:solidFill>
                  <a:schemeClr val="accent5">
                    <a:lumMod val="50000"/>
                  </a:schemeClr>
                </a:solidFill>
              </a:rPr>
              <a:t>п </a:t>
            </a:r>
            <a:r>
              <a:rPr lang="kk-KZ" sz="9800" b="1" dirty="0">
                <a:solidFill>
                  <a:schemeClr val="accent5">
                    <a:lumMod val="50000"/>
                  </a:schemeClr>
                </a:solidFill>
              </a:rPr>
              <a:t>- Р</a:t>
            </a:r>
            <a:r>
              <a:rPr lang="kk-KZ" sz="9800" b="1" baseline="-25000" dirty="0">
                <a:solidFill>
                  <a:schemeClr val="accent5">
                    <a:lumMod val="50000"/>
                  </a:schemeClr>
                </a:solidFill>
              </a:rPr>
              <a:t>в</a:t>
            </a:r>
            <a:r>
              <a:rPr lang="kk-KZ" sz="9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kk-KZ" sz="9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kk-KZ" sz="5100" dirty="0" smtClean="0"/>
          </a:p>
          <a:p>
            <a:r>
              <a:rPr lang="kk-KZ" sz="5100" b="1" dirty="0" smtClean="0">
                <a:solidFill>
                  <a:schemeClr val="accent5">
                    <a:lumMod val="50000"/>
                  </a:schemeClr>
                </a:solidFill>
              </a:rPr>
              <a:t>Р</a:t>
            </a:r>
            <a:r>
              <a:rPr lang="kk-KZ" sz="5100" b="1" baseline="-25000" dirty="0" smtClean="0">
                <a:solidFill>
                  <a:schemeClr val="accent5">
                    <a:lumMod val="50000"/>
                  </a:schemeClr>
                </a:solidFill>
              </a:rPr>
              <a:t>н</a:t>
            </a:r>
            <a:r>
              <a:rPr lang="kk-KZ" sz="5100" baseline="-25000" dirty="0" smtClean="0"/>
              <a:t> </a:t>
            </a:r>
            <a:r>
              <a:rPr lang="kk-KZ" sz="5100" dirty="0"/>
              <a:t>– жоспарланған жыл басындағы алдағы жылдар шығынының </a:t>
            </a:r>
            <a:r>
              <a:rPr lang="kk-KZ" sz="5100" dirty="0" smtClean="0"/>
              <a:t>сомасы</a:t>
            </a:r>
          </a:p>
          <a:p>
            <a:endParaRPr lang="ru-RU" sz="5100" dirty="0"/>
          </a:p>
          <a:p>
            <a:r>
              <a:rPr lang="kk-KZ" sz="5100" b="1" dirty="0">
                <a:solidFill>
                  <a:schemeClr val="accent5">
                    <a:lumMod val="50000"/>
                  </a:schemeClr>
                </a:solidFill>
              </a:rPr>
              <a:t>Р</a:t>
            </a:r>
            <a:r>
              <a:rPr lang="kk-KZ" sz="5100" b="1" baseline="-25000" dirty="0">
                <a:solidFill>
                  <a:schemeClr val="accent5">
                    <a:lumMod val="50000"/>
                  </a:schemeClr>
                </a:solidFill>
              </a:rPr>
              <a:t>п</a:t>
            </a:r>
            <a:r>
              <a:rPr lang="kk-KZ" sz="5100" baseline="-25000" dirty="0"/>
              <a:t> </a:t>
            </a:r>
            <a:r>
              <a:rPr lang="kk-KZ" sz="5100" dirty="0"/>
              <a:t>– жоспарланған кезеңдегі есептеулер бойынша қарастырылған </a:t>
            </a:r>
            <a:r>
              <a:rPr lang="kk-KZ" sz="5100" dirty="0" smtClean="0"/>
              <a:t>шығындар</a:t>
            </a:r>
          </a:p>
          <a:p>
            <a:endParaRPr lang="ru-RU" sz="5100" dirty="0"/>
          </a:p>
          <a:p>
            <a:r>
              <a:rPr lang="kk-KZ" sz="5100" b="1" dirty="0">
                <a:solidFill>
                  <a:schemeClr val="accent5">
                    <a:lumMod val="50000"/>
                  </a:schemeClr>
                </a:solidFill>
              </a:rPr>
              <a:t>Р</a:t>
            </a:r>
            <a:r>
              <a:rPr lang="kk-KZ" sz="5100" b="1" baseline="-25000" dirty="0">
                <a:solidFill>
                  <a:schemeClr val="accent5">
                    <a:lumMod val="50000"/>
                  </a:schemeClr>
                </a:solidFill>
              </a:rPr>
              <a:t>в </a:t>
            </a:r>
            <a:r>
              <a:rPr lang="kk-KZ" sz="5100" dirty="0"/>
              <a:t>– жоспарланған кезеңдегі өнімнің өзіндік құнынына енгізілетін шығындар</a:t>
            </a:r>
            <a:endParaRPr lang="ru-RU" sz="51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8087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436" y="1"/>
            <a:ext cx="12091916" cy="6857999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kk-KZ" sz="4500" dirty="0" smtClean="0"/>
          </a:p>
          <a:p>
            <a:pPr marL="0" indent="0" algn="ctr">
              <a:buNone/>
            </a:pPr>
            <a:r>
              <a:rPr lang="kk-KZ" sz="7400" b="1" dirty="0" smtClean="0">
                <a:solidFill>
                  <a:schemeClr val="accent5">
                    <a:lumMod val="50000"/>
                  </a:schemeClr>
                </a:solidFill>
              </a:rPr>
              <a:t>   n</a:t>
            </a:r>
            <a:r>
              <a:rPr lang="kk-KZ" sz="7400" b="1" baseline="-25000" dirty="0" smtClean="0">
                <a:solidFill>
                  <a:schemeClr val="accent5">
                    <a:lumMod val="50000"/>
                  </a:schemeClr>
                </a:solidFill>
              </a:rPr>
              <a:t>об</a:t>
            </a:r>
            <a:r>
              <a:rPr lang="kk-KZ" sz="7400" b="1" dirty="0" smtClean="0">
                <a:solidFill>
                  <a:schemeClr val="accent5">
                    <a:lumMod val="50000"/>
                  </a:schemeClr>
                </a:solidFill>
              </a:rPr>
              <a:t>=Q</a:t>
            </a:r>
            <a:r>
              <a:rPr lang="kk-KZ" sz="7400" b="1" baseline="-25000" dirty="0" smtClean="0">
                <a:solidFill>
                  <a:schemeClr val="accent5">
                    <a:lumMod val="50000"/>
                  </a:schemeClr>
                </a:solidFill>
              </a:rPr>
              <a:t>p </a:t>
            </a:r>
            <a:r>
              <a:rPr lang="kk-KZ" sz="7400" b="1" dirty="0">
                <a:solidFill>
                  <a:schemeClr val="accent5">
                    <a:lumMod val="50000"/>
                  </a:schemeClr>
                </a:solidFill>
              </a:rPr>
              <a:t>/ C</a:t>
            </a:r>
            <a:r>
              <a:rPr lang="kk-KZ" sz="7400" b="1" baseline="-25000" dirty="0">
                <a:solidFill>
                  <a:schemeClr val="accent5">
                    <a:lumMod val="50000"/>
                  </a:schemeClr>
                </a:solidFill>
              </a:rPr>
              <a:t>ос </a:t>
            </a:r>
            <a:r>
              <a:rPr lang="kk-KZ" sz="7400" b="1" baseline="-25000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kk-KZ" sz="7400" dirty="0" smtClean="0"/>
              <a:t>Айналымдылқ коэффиценті</a:t>
            </a:r>
          </a:p>
          <a:p>
            <a:pPr algn="ctr"/>
            <a:endParaRPr lang="ru-RU" sz="7400" dirty="0"/>
          </a:p>
          <a:p>
            <a:pPr marL="0" indent="0" algn="ctr">
              <a:buNone/>
            </a:pPr>
            <a:r>
              <a:rPr lang="kk-KZ" sz="7400" dirty="0" smtClean="0"/>
              <a:t>  </a:t>
            </a:r>
            <a:r>
              <a:rPr lang="kk-KZ" sz="7400" b="1" dirty="0" smtClean="0">
                <a:solidFill>
                  <a:schemeClr val="accent5">
                    <a:lumMod val="50000"/>
                  </a:schemeClr>
                </a:solidFill>
              </a:rPr>
              <a:t>Т</a:t>
            </a:r>
            <a:r>
              <a:rPr lang="kk-KZ" sz="7400" b="1" baseline="-25000" dirty="0" smtClean="0">
                <a:solidFill>
                  <a:schemeClr val="accent5">
                    <a:lumMod val="50000"/>
                  </a:schemeClr>
                </a:solidFill>
              </a:rPr>
              <a:t>об</a:t>
            </a:r>
            <a:r>
              <a:rPr lang="kk-KZ" sz="7400" b="1" dirty="0" smtClean="0">
                <a:solidFill>
                  <a:schemeClr val="accent5">
                    <a:lumMod val="50000"/>
                  </a:schemeClr>
                </a:solidFill>
              </a:rPr>
              <a:t>=Д</a:t>
            </a:r>
            <a:r>
              <a:rPr lang="kk-KZ" sz="7400" b="1" baseline="-25000" dirty="0" smtClean="0">
                <a:solidFill>
                  <a:schemeClr val="accent5">
                    <a:lumMod val="50000"/>
                  </a:schemeClr>
                </a:solidFill>
              </a:rPr>
              <a:t>к </a:t>
            </a:r>
            <a:r>
              <a:rPr lang="kk-KZ" sz="7400" b="1" dirty="0">
                <a:solidFill>
                  <a:schemeClr val="accent5">
                    <a:lumMod val="50000"/>
                  </a:schemeClr>
                </a:solidFill>
              </a:rPr>
              <a:t>/ n</a:t>
            </a:r>
            <a:r>
              <a:rPr lang="kk-KZ" sz="7400" b="1" baseline="-25000" dirty="0">
                <a:solidFill>
                  <a:schemeClr val="accent5">
                    <a:lumMod val="50000"/>
                  </a:schemeClr>
                </a:solidFill>
              </a:rPr>
              <a:t>об  </a:t>
            </a:r>
            <a:r>
              <a:rPr lang="kk-KZ" sz="7400" b="1" baseline="-25000" dirty="0" smtClean="0">
                <a:solidFill>
                  <a:schemeClr val="accent5">
                    <a:lumMod val="50000"/>
                  </a:schemeClr>
                </a:solidFill>
              </a:rPr>
              <a:t>      </a:t>
            </a:r>
            <a:r>
              <a:rPr lang="kk-KZ" sz="7400" dirty="0" smtClean="0"/>
              <a:t>Айналу ұзақтығы</a:t>
            </a:r>
          </a:p>
          <a:p>
            <a:pPr marL="0" indent="0" algn="ctr">
              <a:buNone/>
            </a:pPr>
            <a:endParaRPr lang="kk-KZ" sz="7400" dirty="0" smtClean="0"/>
          </a:p>
          <a:p>
            <a:pPr marL="0" indent="0" algn="ctr">
              <a:buNone/>
            </a:pPr>
            <a:r>
              <a:rPr lang="kk-KZ" sz="7400" dirty="0" smtClean="0"/>
              <a:t>Қаражаттардың </a:t>
            </a:r>
            <a:r>
              <a:rPr lang="kk-KZ" sz="7400" dirty="0"/>
              <a:t>айналымдағы жүктелу </a:t>
            </a:r>
            <a:r>
              <a:rPr lang="kk-KZ" sz="7400" dirty="0" smtClean="0"/>
              <a:t>коэффиценті</a:t>
            </a:r>
          </a:p>
          <a:p>
            <a:pPr marL="0" indent="0" algn="ctr">
              <a:buNone/>
            </a:pPr>
            <a:endParaRPr lang="ru-RU" sz="7400" dirty="0"/>
          </a:p>
          <a:p>
            <a:pPr marL="0" indent="0" algn="ctr">
              <a:buNone/>
            </a:pPr>
            <a:r>
              <a:rPr lang="kk-KZ" sz="7400" b="1" dirty="0">
                <a:solidFill>
                  <a:schemeClr val="accent5">
                    <a:lumMod val="50000"/>
                  </a:schemeClr>
                </a:solidFill>
              </a:rPr>
              <a:t>  N</a:t>
            </a:r>
            <a:r>
              <a:rPr lang="kk-KZ" sz="7400" b="1" baseline="-25000" dirty="0">
                <a:solidFill>
                  <a:schemeClr val="accent5">
                    <a:lumMod val="50000"/>
                  </a:schemeClr>
                </a:solidFill>
              </a:rPr>
              <a:t>об </a:t>
            </a:r>
            <a:r>
              <a:rPr lang="kk-KZ" sz="7400" b="1" dirty="0">
                <a:solidFill>
                  <a:schemeClr val="accent5">
                    <a:lumMod val="50000"/>
                  </a:schemeClr>
                </a:solidFill>
              </a:rPr>
              <a:t>= C</a:t>
            </a:r>
            <a:r>
              <a:rPr lang="kk-KZ" sz="7400" b="1" baseline="-25000" dirty="0">
                <a:solidFill>
                  <a:schemeClr val="accent5">
                    <a:lumMod val="50000"/>
                  </a:schemeClr>
                </a:solidFill>
              </a:rPr>
              <a:t>ос </a:t>
            </a:r>
            <a:r>
              <a:rPr lang="kk-KZ" sz="7400" b="1" dirty="0">
                <a:solidFill>
                  <a:schemeClr val="accent5">
                    <a:lumMod val="50000"/>
                  </a:schemeClr>
                </a:solidFill>
              </a:rPr>
              <a:t>/ Q</a:t>
            </a:r>
            <a:r>
              <a:rPr lang="kk-KZ" sz="7400" b="1" baseline="-25000" dirty="0">
                <a:solidFill>
                  <a:schemeClr val="accent5">
                    <a:lumMod val="50000"/>
                  </a:schemeClr>
                </a:solidFill>
              </a:rPr>
              <a:t>mn </a:t>
            </a:r>
            <a:endParaRPr lang="kk-KZ" sz="7400" b="1" baseline="-25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sz="7400" dirty="0"/>
          </a:p>
          <a:p>
            <a:pPr marL="0" indent="0">
              <a:buNone/>
            </a:pPr>
            <a:r>
              <a:rPr lang="kk-KZ" sz="7400" b="1" dirty="0">
                <a:solidFill>
                  <a:schemeClr val="accent5">
                    <a:lumMod val="50000"/>
                  </a:schemeClr>
                </a:solidFill>
              </a:rPr>
              <a:t>Q</a:t>
            </a:r>
            <a:r>
              <a:rPr lang="kk-KZ" sz="7400" b="1" baseline="-25000" dirty="0">
                <a:solidFill>
                  <a:schemeClr val="accent5">
                    <a:lumMod val="50000"/>
                  </a:schemeClr>
                </a:solidFill>
              </a:rPr>
              <a:t>p </a:t>
            </a:r>
            <a:r>
              <a:rPr lang="kk-KZ" sz="7400" dirty="0"/>
              <a:t>– кәсіпорынның көптеп сату бағасындағы өткізілген өнім </a:t>
            </a:r>
            <a:r>
              <a:rPr lang="kk-KZ" sz="7400" dirty="0" smtClean="0"/>
              <a:t>көлемі</a:t>
            </a:r>
            <a:endParaRPr lang="ru-RU" sz="7400" dirty="0" smtClean="0"/>
          </a:p>
          <a:p>
            <a:endParaRPr lang="ru-RU" sz="7400" dirty="0" smtClean="0"/>
          </a:p>
          <a:p>
            <a:pPr marL="0" indent="0">
              <a:buNone/>
            </a:pPr>
            <a:r>
              <a:rPr lang="kk-KZ" sz="7400" b="1" dirty="0" smtClean="0">
                <a:solidFill>
                  <a:schemeClr val="accent5">
                    <a:lumMod val="50000"/>
                  </a:schemeClr>
                </a:solidFill>
              </a:rPr>
              <a:t>C</a:t>
            </a:r>
            <a:r>
              <a:rPr lang="kk-KZ" sz="7400" b="1" baseline="-25000" dirty="0" smtClean="0">
                <a:solidFill>
                  <a:schemeClr val="accent5">
                    <a:lumMod val="50000"/>
                  </a:schemeClr>
                </a:solidFill>
              </a:rPr>
              <a:t>ос</a:t>
            </a:r>
            <a:r>
              <a:rPr lang="kk-KZ" sz="7400" baseline="-25000" dirty="0" smtClean="0"/>
              <a:t> </a:t>
            </a:r>
            <a:r>
              <a:rPr lang="kk-KZ" sz="7400" dirty="0" smtClean="0"/>
              <a:t>– кәсіпорынның айналым қар-ң жалпы нормативі</a:t>
            </a:r>
          </a:p>
          <a:p>
            <a:endParaRPr lang="ru-RU" sz="7400" dirty="0" smtClean="0"/>
          </a:p>
          <a:p>
            <a:pPr marL="0" indent="0">
              <a:buNone/>
            </a:pPr>
            <a:r>
              <a:rPr lang="kk-KZ" sz="7400" b="1" dirty="0" smtClean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kk-KZ" sz="7400" b="1" baseline="-25000" dirty="0" smtClean="0">
                <a:solidFill>
                  <a:schemeClr val="accent5">
                    <a:lumMod val="50000"/>
                  </a:schemeClr>
                </a:solidFill>
              </a:rPr>
              <a:t>к</a:t>
            </a:r>
            <a:r>
              <a:rPr lang="kk-KZ" sz="7400" baseline="-25000" dirty="0" smtClean="0"/>
              <a:t> </a:t>
            </a:r>
            <a:r>
              <a:rPr lang="kk-KZ" sz="7400" dirty="0"/>
              <a:t>– күнтізбелік күндер </a:t>
            </a:r>
            <a:r>
              <a:rPr lang="kk-KZ" sz="7400" dirty="0" smtClean="0"/>
              <a:t>саны</a:t>
            </a:r>
          </a:p>
          <a:p>
            <a:pPr marL="0" indent="0">
              <a:buNone/>
            </a:pPr>
            <a:endParaRPr lang="ru-RU" sz="7400" dirty="0"/>
          </a:p>
          <a:p>
            <a:pPr marL="0" indent="0">
              <a:buNone/>
            </a:pPr>
            <a:r>
              <a:rPr lang="kk-KZ" sz="7400" dirty="0">
                <a:solidFill>
                  <a:schemeClr val="accent5">
                    <a:lumMod val="50000"/>
                  </a:schemeClr>
                </a:solidFill>
              </a:rPr>
              <a:t>Q</a:t>
            </a:r>
            <a:r>
              <a:rPr lang="kk-KZ" sz="7400" baseline="-25000" dirty="0">
                <a:solidFill>
                  <a:schemeClr val="accent5">
                    <a:lumMod val="50000"/>
                  </a:schemeClr>
                </a:solidFill>
              </a:rPr>
              <a:t>mn </a:t>
            </a:r>
            <a:r>
              <a:rPr lang="kk-KZ" sz="7400" dirty="0"/>
              <a:t>– кәсіпорынның көптеп сату бағасындағы тауарлы өнімнің көлемі</a:t>
            </a:r>
            <a:endParaRPr lang="ru-RU" sz="74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025070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4170</TotalTime>
  <Words>462</Words>
  <Application>Microsoft Office PowerPoint</Application>
  <PresentationFormat>Широкоэкранный</PresentationFormat>
  <Paragraphs>96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 3</vt:lpstr>
      <vt:lpstr>Грань</vt:lpstr>
      <vt:lpstr>Кәсіпорынның айналым қаражаттары</vt:lpstr>
      <vt:lpstr>Презентация PowerPoint</vt:lpstr>
      <vt:lpstr>Презентация PowerPoint</vt:lpstr>
      <vt:lpstr>Айналым қорлары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Негізгі және қосалқы материалдар, жартылай фабрикаттар бойынша айналым қаражаттарының нормативі</vt:lpstr>
      <vt:lpstr>Дайын өнім қаражаттарының нормативі</vt:lpstr>
      <vt:lpstr>Аяқталмаған өндірістегі айналым қаражаттарының нормативі </vt:lpstr>
      <vt:lpstr>Болашақ мерзім шығындарының айналым қаражаттарының нормативі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Асем Бухатова</cp:lastModifiedBy>
  <cp:revision>14</cp:revision>
  <dcterms:created xsi:type="dcterms:W3CDTF">2017-10-09T13:13:25Z</dcterms:created>
  <dcterms:modified xsi:type="dcterms:W3CDTF">2019-02-01T04:07:37Z</dcterms:modified>
</cp:coreProperties>
</file>